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36"/>
  </p:notesMasterIdLst>
  <p:sldIdLst>
    <p:sldId id="2076137761" r:id="rId8"/>
    <p:sldId id="259" r:id="rId9"/>
    <p:sldId id="2076136817" r:id="rId10"/>
    <p:sldId id="2076136441" r:id="rId11"/>
    <p:sldId id="2076136430" r:id="rId12"/>
    <p:sldId id="2076136444" r:id="rId13"/>
    <p:sldId id="2076136445" r:id="rId14"/>
    <p:sldId id="3842" r:id="rId15"/>
    <p:sldId id="2076136449" r:id="rId16"/>
    <p:sldId id="2076136454" r:id="rId17"/>
    <p:sldId id="2076136455" r:id="rId18"/>
    <p:sldId id="2076136450" r:id="rId19"/>
    <p:sldId id="2076136459" r:id="rId20"/>
    <p:sldId id="2076137275" r:id="rId21"/>
    <p:sldId id="2076136451" r:id="rId22"/>
    <p:sldId id="2076136460" r:id="rId23"/>
    <p:sldId id="2076136440" r:id="rId24"/>
    <p:sldId id="2076136466" r:id="rId25"/>
    <p:sldId id="2076137770" r:id="rId26"/>
    <p:sldId id="1429" r:id="rId27"/>
    <p:sldId id="2076137796" r:id="rId28"/>
    <p:sldId id="1430" r:id="rId29"/>
    <p:sldId id="1817" r:id="rId30"/>
    <p:sldId id="2076137797" r:id="rId31"/>
    <p:sldId id="1830" r:id="rId32"/>
    <p:sldId id="1850" r:id="rId33"/>
    <p:sldId id="1835" r:id="rId34"/>
    <p:sldId id="207613753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6743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48319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8/16/2021 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12917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8/16/2021 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59635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8/16/2021 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7668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8/16/2021 1:47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988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8/16/2021 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7765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8/16/2021 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8/16/2021 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8/16/2021 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8/16/2021 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5277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8/16/2021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39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2894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8/16/2021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030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322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4484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33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797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3764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8/16/2021</a:t>
            </a:fld>
            <a:endParaRPr>
              <a:solidFill>
                <a:srgbClr val="292929">
                  <a:tint val="75000"/>
                </a:srgbClr>
              </a:solidFill>
            </a:endParaRPr>
          </a:p>
        </p:txBody>
      </p:sp>
    </p:spTree>
    <p:extLst>
      <p:ext uri="{BB962C8B-B14F-4D97-AF65-F5344CB8AC3E}">
        <p14:creationId xmlns:p14="http://schemas.microsoft.com/office/powerpoint/2010/main" val="207715924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2397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image" Target="../media/image6.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image" Target="../media/image6.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image" Target="../media/image6.emf"/><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image" Target="../media/image37.emf"/><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theme" Target="../theme/theme6.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image" Target="../media/image6.emf"/><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theme" Target="../theme/theme7.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58.png"/><Relationship Id="rId4" Type="http://schemas.openxmlformats.org/officeDocument/2006/relationships/hyperlink" Target="https://aka.ms/ppac"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hyperlink" Target="https://aka.ms/ppa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1828193"/>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a:p>
            <a:pPr marL="514350" indent="-514350">
              <a:buFont typeface="+mj-lt"/>
              <a:buAutoNum type="arabicPeriod"/>
            </a:pPr>
            <a:r>
              <a:rPr lang="en-US" sz="180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2633122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2" y="1262926"/>
            <a:ext cx="10159157" cy="2769989"/>
          </a:xfrm>
        </p:spPr>
        <p:txBody>
          <a:bodyPr/>
          <a:lstStyle/>
          <a:p>
            <a:pPr marL="514350" indent="-514350">
              <a:buFont typeface="+mj-lt"/>
              <a:buAutoNum type="arabicPeriod"/>
            </a:pPr>
            <a:r>
              <a:rPr lang="en-US" sz="1800" dirty="0"/>
              <a:t>Create a policy spanning all environments that blocks all unsupported non-Microsoft connectors and classifies all Microsoft connectors as ‘Business Data’</a:t>
            </a:r>
          </a:p>
          <a:p>
            <a:pPr marL="514350" indent="-514350">
              <a:buFont typeface="+mj-lt"/>
              <a:buAutoNum type="arabicPeriod"/>
            </a:pPr>
            <a:endParaRPr lang="en-US" sz="1800" dirty="0"/>
          </a:p>
          <a:p>
            <a:pPr marL="514350" indent="-514350">
              <a:buFont typeface="+mj-lt"/>
              <a:buAutoNum type="arabicPeriod"/>
            </a:pPr>
            <a:r>
              <a:rPr lang="en-US" sz="1800" dirty="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dirty="0"/>
          </a:p>
          <a:p>
            <a:pPr marL="514350" indent="-514350">
              <a:buFont typeface="+mj-lt"/>
              <a:buAutoNum type="arabicPeriod"/>
            </a:pPr>
            <a:r>
              <a:rPr lang="en-US" sz="1800" dirty="0"/>
              <a:t>Create additional policies or exclude those environment from policies #1 and #2 above that permit certain connectors to be used for specific environments: </a:t>
            </a:r>
            <a:r>
              <a:rPr lang="en-US" sz="1800" b="1" dirty="0"/>
              <a:t>approved custom connectors</a:t>
            </a:r>
          </a:p>
          <a:p>
            <a:pPr marL="514350" indent="-514350">
              <a:buFont typeface="+mj-lt"/>
              <a:buAutoNum type="arabicPeriod"/>
            </a:pPr>
            <a:endParaRPr lang="en-US" sz="1800"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49515" y="3256587"/>
            <a:ext cx="181522"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407529" y="4704641"/>
            <a:ext cx="279549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#3: Create exception policy for certain application environments </a:t>
            </a:r>
          </a:p>
        </p:txBody>
      </p:sp>
    </p:spTree>
    <p:extLst>
      <p:ext uri="{BB962C8B-B14F-4D97-AF65-F5344CB8AC3E}">
        <p14:creationId xmlns:p14="http://schemas.microsoft.com/office/powerpoint/2010/main" val="1790459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37210"/>
            <a:ext cx="6186125" cy="997196"/>
          </a:xfrm>
        </p:spPr>
        <p:txBody>
          <a:bodyPr/>
          <a:lstStyle/>
          <a:p>
            <a:r>
              <a:rPr lang="en-US" dirty="0"/>
              <a:t>Monitor your tenant’s activity</a:t>
            </a:r>
          </a:p>
        </p:txBody>
      </p:sp>
    </p:spTree>
    <p:extLst>
      <p:ext uri="{BB962C8B-B14F-4D97-AF65-F5344CB8AC3E}">
        <p14:creationId xmlns:p14="http://schemas.microsoft.com/office/powerpoint/2010/main" val="36120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The audit records are stored in Office 365 Security and Compliance center. </a:t>
            </a:r>
          </a:p>
          <a:p>
            <a:pPr lvl="1"/>
            <a:r>
              <a:rPr lang="en-US" dirty="0">
                <a:latin typeface="Segoe UI Semilight" panose="020B0402040204020203" pitchFamily="34" charset="0"/>
                <a:cs typeface="Segoe UI Semilight" panose="020B0402040204020203" pitchFamily="34" charset="0"/>
              </a:rPr>
              <a:t>Must have an Office 365 E3 or greater license</a:t>
            </a:r>
          </a:p>
          <a:p>
            <a:pPr lvl="1"/>
            <a:r>
              <a:rPr lang="en-US" dirty="0">
                <a:latin typeface="Segoe UI Semilight" panose="020B0402040204020203" pitchFamily="34" charset="0"/>
                <a:cs typeface="Segoe UI Semilight" panose="020B0402040204020203" pitchFamily="34" charset="0"/>
              </a:rPr>
              <a:t>Must enabled at the organization level</a:t>
            </a:r>
          </a:p>
          <a:p>
            <a:endParaRPr lang="en-US" sz="2000" dirty="0"/>
          </a:p>
          <a:p>
            <a:r>
              <a:rPr lang="en-US" sz="2000" dirty="0"/>
              <a:t>Office provides an API to query this data, which is currently used by many SIEM vendors to use the Activity Logging data for reporting</a:t>
            </a:r>
          </a:p>
          <a:p>
            <a:endParaRPr lang="en-US" sz="2000" dirty="0"/>
          </a:p>
          <a:p>
            <a:endParaRPr lang="en-US" sz="2000" dirty="0"/>
          </a:p>
        </p:txBody>
      </p:sp>
    </p:spTree>
    <p:extLst>
      <p:ext uri="{BB962C8B-B14F-4D97-AF65-F5344CB8AC3E}">
        <p14:creationId xmlns:p14="http://schemas.microsoft.com/office/powerpoint/2010/main" val="3038119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665744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29804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a:t>The PowerShell Cmdlets give admins full visibility to all activity for PowerApps and Flow in their organization - </a:t>
            </a:r>
            <a:r>
              <a:rPr lang="en-US" sz="2400">
                <a:hlinkClick r:id="rId3"/>
              </a:rPr>
              <a:t>aka.ms/</a:t>
            </a:r>
            <a:r>
              <a:rPr lang="en-US" sz="2400" err="1">
                <a:hlinkClick r:id="rId3"/>
              </a:rPr>
              <a:t>powerappspowershell</a:t>
            </a:r>
            <a:r>
              <a:rPr lang="en-US" sz="2400"/>
              <a:t>.</a:t>
            </a:r>
          </a:p>
          <a:p>
            <a:endParaRPr lang="en-US" sz="2400"/>
          </a:p>
          <a:p>
            <a:r>
              <a:rPr lang="en-US" sz="2400"/>
              <a:t>Management connectors</a:t>
            </a:r>
          </a:p>
          <a:p>
            <a:pPr lvl="1"/>
            <a:r>
              <a:rPr lang="en-US" sz="1800" b="1"/>
              <a:t>Full visibility</a:t>
            </a:r>
            <a:r>
              <a:rPr lang="en-US" sz="1800"/>
              <a:t>: Power Platform APIs in an accessible connector interface, provide admin access to resources</a:t>
            </a:r>
          </a:p>
          <a:p>
            <a:pPr lvl="1"/>
            <a:r>
              <a:rPr lang="en-US" sz="1800" b="1"/>
              <a:t>Customization </a:t>
            </a:r>
            <a:r>
              <a:rPr lang="en-US" sz="1800"/>
              <a:t>: Pull the metadata you need to build the custom reports you want</a:t>
            </a:r>
          </a:p>
          <a:p>
            <a:pPr lvl="1"/>
            <a:r>
              <a:rPr lang="en-US" sz="1800" b="1" u="sng"/>
              <a:t>Flexibility</a:t>
            </a:r>
            <a:r>
              <a:rPr lang="en-US" sz="1800" u="sng"/>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r>
              <a:rPr lang="en-US" sz="2000"/>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r>
              <a:rPr lang="en-US" sz="2000"/>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r>
              <a:rPr lang="en-US" sz="2000"/>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r>
              <a:rPr lang="en-US" sz="2000"/>
              <a:t>Flow Management</a:t>
            </a:r>
          </a:p>
        </p:txBody>
      </p:sp>
    </p:spTree>
    <p:extLst>
      <p:ext uri="{BB962C8B-B14F-4D97-AF65-F5344CB8AC3E}">
        <p14:creationId xmlns:p14="http://schemas.microsoft.com/office/powerpoint/2010/main" val="153385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400" dirty="0">
                <a:solidFill>
                  <a:schemeClr val="tx1"/>
                </a:solidFill>
              </a:rPr>
              <a:t>Create your own workflows using the management connectors that permit or restrict behavior based on your organization’s policies (e.g. create an attestation process for assets in the default env)</a:t>
            </a: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457200" indent="-457200">
              <a:buFont typeface="+mj-lt"/>
              <a:buAutoNum type="arabicPeriod" startAt="2"/>
            </a:pPr>
            <a:r>
              <a:rPr lang="en-US" sz="2400" dirty="0" err="1"/>
              <a:t>CoE</a:t>
            </a:r>
            <a:r>
              <a:rPr lang="en-US" sz="2400" dirty="0"/>
              <a:t> starter kit comes with its own audit workflow template:</a:t>
            </a:r>
          </a:p>
          <a:p>
            <a:pPr marL="285750" indent="-28575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37736198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4483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Connectors</a:t>
            </a:r>
          </a:p>
        </p:txBody>
      </p:sp>
    </p:spTree>
    <p:extLst>
      <p:ext uri="{BB962C8B-B14F-4D97-AF65-F5344CB8AC3E}">
        <p14:creationId xmlns:p14="http://schemas.microsoft.com/office/powerpoint/2010/main" val="28456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200329"/>
          </a:xfrm>
          <a:prstGeom prst="rect">
            <a:avLst/>
          </a:prstGeom>
        </p:spPr>
        <p:txBody>
          <a:bodyPr wrap="square">
            <a:spAutoFit/>
          </a:bodyPr>
          <a:lstStyle/>
          <a:p>
            <a:pPr algn="ctr"/>
            <a:r>
              <a:rPr lang="en-US" sz="3600" b="1" dirty="0">
                <a:solidFill>
                  <a:srgbClr val="7030A0"/>
                </a:solidFill>
              </a:rPr>
              <a:t>Day 4: Power Platform Administration, Security &amp; Integration Connectors – Part II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1"/>
            <a:ext cx="4629384" cy="1075403"/>
          </a:xfrm>
          <a:prstGeom prst="rect">
            <a:avLst/>
          </a:prstGeom>
          <a:noFill/>
        </p:spPr>
        <p:txBody>
          <a:bodyPr wrap="square" rtlCol="0">
            <a:spAutoFit/>
          </a:bodyPr>
          <a:lstStyle/>
          <a:p>
            <a:pPr defTabSz="896386">
              <a:defRPr/>
            </a:pPr>
            <a:r>
              <a:rPr lang="en-US" sz="3200" kern="0" dirty="0">
                <a:solidFill>
                  <a:sysClr val="windowText" lastClr="000000"/>
                </a:solidFill>
                <a:latin typeface="Segoe UI Light" panose="020B0502040204020203" pitchFamily="34" charset="0"/>
                <a:cs typeface="Segoe UI Light" panose="020B0502040204020203" pitchFamily="34" charset="0"/>
              </a:rPr>
              <a:t>Integrate the systems you’re already using…</a:t>
            </a:r>
          </a:p>
        </p:txBody>
      </p:sp>
      <p:grpSp>
        <p:nvGrpSpPr>
          <p:cNvPr id="6" name="Group 5"/>
          <p:cNvGrpSpPr/>
          <p:nvPr/>
        </p:nvGrpSpPr>
        <p:grpSpPr>
          <a:xfrm>
            <a:off x="670928" y="979293"/>
            <a:ext cx="6004427" cy="4879594"/>
            <a:chOff x="670159" y="978945"/>
            <a:chExt cx="6005278" cy="4880286"/>
          </a:xfrm>
        </p:grpSpPr>
        <p:grpSp>
          <p:nvGrpSpPr>
            <p:cNvPr id="7" name="Group 6"/>
            <p:cNvGrpSpPr/>
            <p:nvPr/>
          </p:nvGrpSpPr>
          <p:grpSpPr>
            <a:xfrm>
              <a:off x="670159" y="978945"/>
              <a:ext cx="6005278" cy="4880286"/>
              <a:chOff x="670159" y="1592262"/>
              <a:chExt cx="6005278" cy="4880286"/>
            </a:xfrm>
          </p:grpSpPr>
          <p:grpSp>
            <p:nvGrpSpPr>
              <p:cNvPr id="9" name="Group 8"/>
              <p:cNvGrpSpPr/>
              <p:nvPr/>
            </p:nvGrpSpPr>
            <p:grpSpPr>
              <a:xfrm>
                <a:off x="674293" y="1592262"/>
                <a:ext cx="6001144" cy="3873253"/>
                <a:chOff x="379241" y="1263798"/>
                <a:chExt cx="6847644" cy="4419600"/>
              </a:xfrm>
            </p:grpSpPr>
            <p:grpSp>
              <p:nvGrpSpPr>
                <p:cNvPr id="14" name="Group 13"/>
                <p:cNvGrpSpPr/>
                <p:nvPr/>
              </p:nvGrpSpPr>
              <p:grpSpPr>
                <a:xfrm>
                  <a:off x="379241" y="1263798"/>
                  <a:ext cx="6847644" cy="4419600"/>
                  <a:chOff x="2194749" y="2049462"/>
                  <a:chExt cx="6070876" cy="3918259"/>
                </a:xfrm>
              </p:grpSpPr>
              <p:pic>
                <p:nvPicPr>
                  <p:cNvPr id="16"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280199" y="3069800"/>
                    <a:ext cx="857249" cy="857249"/>
                    <a:chOff x="2211902" y="3040062"/>
                    <a:chExt cx="857249" cy="857249"/>
                  </a:xfrm>
                </p:grpSpPr>
                <p:sp>
                  <p:nvSpPr>
                    <p:cNvPr id="39" name="Rectangle 38"/>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pic>
                  <p:nvPicPr>
                    <p:cNvPr id="40"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grpSp>
            <p:pic>
              <p:nvPicPr>
                <p:cNvPr id="15" name="Picture 14"/>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10" name="Picture 9"/>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11" name="Picture 10"/>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12" name="Picture 11"/>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13" name="Picture 12"/>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8" name="Picture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4093724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Connecting your services to PowerApps &amp; Flow</a:t>
            </a:r>
          </a:p>
        </p:txBody>
      </p:sp>
      <p:sp>
        <p:nvSpPr>
          <p:cNvPr id="3" name="Content Placeholder 2"/>
          <p:cNvSpPr>
            <a:spLocks noGrp="1"/>
          </p:cNvSpPr>
          <p:nvPr>
            <p:ph type="body" sz="quarter" idx="10"/>
          </p:nvPr>
        </p:nvSpPr>
        <p:spPr>
          <a:xfrm>
            <a:off x="269240" y="1189494"/>
            <a:ext cx="6349675" cy="5668019"/>
          </a:xfrm>
        </p:spPr>
        <p:txBody>
          <a:bodyPr>
            <a:normAutofit lnSpcReduction="10000"/>
          </a:bodyPr>
          <a:lstStyle/>
          <a:p>
            <a:r>
              <a:rPr lang="en-US" dirty="0"/>
              <a:t>PowerApps &amp; Flow are fully metadata-driven and extensible so you can connect to any of your own services</a:t>
            </a:r>
          </a:p>
          <a:p>
            <a:pPr lvl="1"/>
            <a:r>
              <a:rPr lang="en-US" dirty="0"/>
              <a:t>Even connect to 3</a:t>
            </a:r>
            <a:r>
              <a:rPr lang="en-US" baseline="30000" dirty="0"/>
              <a:t>rd</a:t>
            </a:r>
            <a:r>
              <a:rPr lang="en-US" dirty="0"/>
              <a:t> party services you consume</a:t>
            </a:r>
          </a:p>
          <a:p>
            <a:r>
              <a:rPr lang="en-US" dirty="0"/>
              <a:t>Custom APIs within an organization</a:t>
            </a:r>
          </a:p>
          <a:p>
            <a:pPr lvl="1"/>
            <a:r>
              <a:rPr lang="en-US" dirty="0"/>
              <a:t>Scoped to a company so that you can build something that’s unique to that organization</a:t>
            </a:r>
          </a:p>
          <a:p>
            <a:r>
              <a:rPr lang="en-US" dirty="0"/>
              <a:t>Leverage Azure functions within your apps &amp; flows</a:t>
            </a:r>
          </a:p>
          <a:p>
            <a:r>
              <a:rPr lang="en-US" sz="2059" dirty="0">
                <a:gradFill>
                  <a:gsLst>
                    <a:gs pos="1250">
                      <a:schemeClr val="tx1"/>
                    </a:gs>
                    <a:gs pos="100000">
                      <a:schemeClr val="tx1"/>
                    </a:gs>
                  </a:gsLst>
                  <a:lin ang="5400000" scaled="0"/>
                </a:gradFill>
              </a:rPr>
              <a:t>Via custom APIs today, integrated support coming soon</a:t>
            </a:r>
          </a:p>
          <a:p>
            <a:pPr lvl="1"/>
            <a:endParaRPr lang="en-US" dirty="0"/>
          </a:p>
        </p:txBody>
      </p:sp>
      <p:pic>
        <p:nvPicPr>
          <p:cNvPr id="6" name="Picture 5"/>
          <p:cNvPicPr>
            <a:picLocks noChangeAspect="1"/>
          </p:cNvPicPr>
          <p:nvPr/>
        </p:nvPicPr>
        <p:blipFill rotWithShape="1">
          <a:blip r:embed="rId2"/>
          <a:srcRect l="14354" t="16742" r="58751" b="25205"/>
          <a:stretch/>
        </p:blipFill>
        <p:spPr>
          <a:xfrm>
            <a:off x="7515339" y="1199743"/>
            <a:ext cx="4098381" cy="4975838"/>
          </a:xfrm>
          <a:prstGeom prst="rect">
            <a:avLst/>
          </a:prstGeom>
        </p:spPr>
      </p:pic>
    </p:spTree>
    <p:extLst>
      <p:ext uri="{BB962C8B-B14F-4D97-AF65-F5344CB8AC3E}">
        <p14:creationId xmlns:p14="http://schemas.microsoft.com/office/powerpoint/2010/main" val="28523254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300940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Secure your tenant</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Monitor your tenant’s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Alert &amp; act on that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Connectors</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your tenant</a:t>
            </a:r>
          </a:p>
        </p:txBody>
      </p:sp>
    </p:spTree>
    <p:extLst>
      <p:ext uri="{BB962C8B-B14F-4D97-AF65-F5344CB8AC3E}">
        <p14:creationId xmlns:p14="http://schemas.microsoft.com/office/powerpoint/2010/main" val="38213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489079" y="228603"/>
            <a:ext cx="11296416" cy="615553"/>
          </a:xfrm>
        </p:spPr>
        <p:txBody>
          <a:bodyPr>
            <a:normAutofit fontScale="90000"/>
          </a:bodyPr>
          <a:lstStyle/>
          <a:p>
            <a:r>
              <a:rPr lang="en-US" sz="4000"/>
              <a:t>Environments</a:t>
            </a:r>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585219" y="1028733"/>
            <a:ext cx="11018520" cy="1107996"/>
          </a:xfrm>
        </p:spPr>
        <p:txBody>
          <a:bodyPr/>
          <a:lstStyle/>
          <a:p>
            <a:r>
              <a:rPr lang="en-US" sz="2400">
                <a:solidFill>
                  <a:schemeClr val="tx1"/>
                </a:solidFill>
              </a:rPr>
              <a:t>Environments are containers that administrators can use to manage apps, flows, connections, and other assets; along with permissions to allow organization users to use the resources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2"/>
          <a:stretch>
            <a:fillRect/>
          </a:stretch>
        </p:blipFill>
        <p:spPr>
          <a:xfrm>
            <a:off x="1267607" y="2410755"/>
            <a:ext cx="9916959" cy="4259139"/>
          </a:xfrm>
          <a:prstGeom prst="rect">
            <a:avLst/>
          </a:prstGeom>
        </p:spPr>
      </p:pic>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sz="4800"/>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a:stretch>
            <a:fillRect/>
          </a:stretch>
        </p:blipFill>
        <p:spPr>
          <a:xfrm>
            <a:off x="5541001" y="3041954"/>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69" y="3041954"/>
            <a:ext cx="4968932" cy="3477875"/>
          </a:xfrm>
          <a:prstGeom prst="rect">
            <a:avLst/>
          </a:prstGeom>
        </p:spPr>
        <p:txBody>
          <a:bodyPr wrap="square">
            <a:spAutoFit/>
          </a:bodyPr>
          <a:lstStyle/>
          <a:p>
            <a:pPr marL="285750" indent="-285750">
              <a:buFont typeface="Arial" panose="020B0604020202020204" pitchFamily="34" charset="0"/>
              <a:buChar char="•"/>
            </a:pPr>
            <a:r>
              <a:rPr lang="en-US" sz="2000" dirty="0"/>
              <a:t>Every tenant has a Default environment where all licensed PowerApps and Flow users can create apps &amp; flows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environments offer more control around permissions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 creation can be restricted to only global and service admins from the Power Platform admin center: </a:t>
            </a:r>
            <a:r>
              <a:rPr lang="en-US" sz="2000" dirty="0">
                <a:hlinkClick r:id="rId4"/>
              </a:rPr>
              <a:t>https://aka.ms/ppac</a:t>
            </a:r>
            <a:r>
              <a:rPr lang="en-US" sz="2000" dirty="0"/>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69" y="1246707"/>
            <a:ext cx="11200262" cy="2246769"/>
          </a:xfrm>
          <a:prstGeom prst="rect">
            <a:avLst/>
          </a:prstGeom>
        </p:spPr>
        <p:txBody>
          <a:bodyPr wrap="square">
            <a:spAutoFit/>
          </a:bodyPr>
          <a:lstStyle/>
          <a:p>
            <a:pPr marL="285750" indent="-285750">
              <a:buFont typeface="Arial" panose="020B0604020202020204" pitchFamily="34" charset="0"/>
              <a:buChar char="•"/>
            </a:pPr>
            <a:r>
              <a:rPr lang="en-US" sz="2000"/>
              <a:t>Environments are tied to a geographic location that is configured at the time the environment is created</a:t>
            </a:r>
            <a:br>
              <a:rPr lang="en-US" sz="2000"/>
            </a:br>
            <a:endParaRPr lang="en-US" sz="2000"/>
          </a:p>
          <a:p>
            <a:pPr marL="285750" indent="-285750">
              <a:buFont typeface="Arial" panose="020B0604020202020204" pitchFamily="34" charset="0"/>
              <a:buChar char="•"/>
            </a:pPr>
            <a:r>
              <a:rPr lang="en-US" sz="2000"/>
              <a:t>Environments can be used to target different audiences and/or for different purposes such as dev, test and production</a:t>
            </a:r>
            <a:br>
              <a:rPr lang="en-US" sz="2000"/>
            </a:br>
            <a:endParaRPr lang="en-US" sz="2000"/>
          </a:p>
          <a:p>
            <a:pPr marL="285750" indent="-285750">
              <a:buFont typeface="Arial" panose="020B0604020202020204" pitchFamily="34" charset="0"/>
              <a:buChar char="•"/>
            </a:pPr>
            <a:endParaRPr lang="en-US" sz="2000"/>
          </a:p>
        </p:txBody>
      </p:sp>
    </p:spTree>
    <p:extLst>
      <p:ext uri="{BB962C8B-B14F-4D97-AF65-F5344CB8AC3E}">
        <p14:creationId xmlns:p14="http://schemas.microsoft.com/office/powerpoint/2010/main" val="81794600"/>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78" y="1415622"/>
            <a:ext cx="9898529" cy="5170646"/>
          </a:xfrm>
        </p:spPr>
        <p:txBody>
          <a:bodyPr/>
          <a:lstStyle/>
          <a:p>
            <a:pPr marL="514350" indent="-514350">
              <a:buFont typeface="+mj-lt"/>
              <a:buAutoNum type="arabicPeriod"/>
            </a:pPr>
            <a:r>
              <a:rPr lang="en-US" sz="2400" dirty="0"/>
              <a:t>Assign your admins the Power Platform service admin role, which grants full access to PowerApps, Flow, &amp; </a:t>
            </a:r>
            <a:r>
              <a:rPr lang="en-US" sz="2400" dirty="0" err="1"/>
              <a:t>PowerBI</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Restrict the creation of net-new trial and production environments to admins   </a:t>
            </a:r>
          </a:p>
          <a:p>
            <a:pPr marL="514350" indent="-514350">
              <a:buFont typeface="+mj-lt"/>
              <a:buAutoNum type="arabicPeriod"/>
            </a:pPr>
            <a:endParaRPr lang="en-US" sz="2400" dirty="0"/>
          </a:p>
          <a:p>
            <a:pPr marL="514350" indent="-514350">
              <a:buFont typeface="+mj-lt"/>
              <a:buAutoNum type="arabicPeriod"/>
            </a:pPr>
            <a:r>
              <a:rPr lang="en-US" sz="2400" dirty="0"/>
              <a:t>Treat the default environment as a ‘Personal productivity’ environment for your business groups (renaming the environment is recommended)</a:t>
            </a:r>
          </a:p>
          <a:p>
            <a:pPr marL="514350" indent="-514350">
              <a:buFont typeface="+mj-lt"/>
              <a:buAutoNum type="arabicPeriod"/>
            </a:pPr>
            <a:endParaRPr lang="en-US" sz="2400" dirty="0"/>
          </a:p>
          <a:p>
            <a:pPr marL="514350" indent="-514350">
              <a:buFont typeface="+mj-lt"/>
              <a:buAutoNum type="arabicPeriod"/>
            </a:pPr>
            <a:r>
              <a:rPr lang="en-US" sz="2400" dirty="0"/>
              <a:t>Establish a process for requesting access or creation of environments</a:t>
            </a:r>
          </a:p>
          <a:p>
            <a:pPr marL="742950" lvl="1" indent="-514350">
              <a:buFont typeface="+mj-lt"/>
              <a:buAutoNum type="alphaLcPeriod"/>
            </a:pPr>
            <a:r>
              <a:rPr lang="en-US" sz="1800" dirty="0"/>
              <a:t>Dev/Test/Production environments for specific business groups or applications</a:t>
            </a:r>
          </a:p>
          <a:p>
            <a:pPr marL="742950" lvl="1" indent="-514350">
              <a:buFont typeface="+mj-lt"/>
              <a:buAutoNum type="alphaLcPeriod"/>
            </a:pPr>
            <a:r>
              <a:rPr lang="en-US" sz="1800" dirty="0"/>
              <a:t>Individual-use environments for POCs and trainings</a:t>
            </a:r>
          </a:p>
        </p:txBody>
      </p:sp>
    </p:spTree>
    <p:extLst>
      <p:ext uri="{BB962C8B-B14F-4D97-AF65-F5344CB8AC3E}">
        <p14:creationId xmlns:p14="http://schemas.microsoft.com/office/powerpoint/2010/main" val="22326001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586740" y="260648"/>
            <a:ext cx="11018520" cy="738664"/>
          </a:xfrm>
        </p:spPr>
        <p:txBody>
          <a:bodyPr>
            <a:normAutofit fontScale="90000"/>
          </a:bodyPr>
          <a:lstStyle/>
          <a:p>
            <a:r>
              <a:rPr lang="en-US" sz="4800"/>
              <a:t>Data loss prevention key facts</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234951" y="1264049"/>
            <a:ext cx="4737100" cy="5152180"/>
          </a:xfrm>
        </p:spPr>
        <p:txBody>
          <a:bodyPr/>
          <a:lstStyle/>
          <a:p>
            <a:r>
              <a:rPr lang="en-US" sz="1800" dirty="0"/>
              <a:t>Data loss prevention policies (DLP) enforce rules for which connectors can be used together </a:t>
            </a:r>
            <a:br>
              <a:rPr lang="en-US" sz="1800" dirty="0"/>
            </a:br>
            <a:endParaRPr lang="en-US" sz="1800" dirty="0"/>
          </a:p>
          <a:p>
            <a:r>
              <a:rPr lang="en-US" sz="1800" dirty="0"/>
              <a:t>Connectors are classified as either Business Data only or No Business Data allowed </a:t>
            </a:r>
          </a:p>
          <a:p>
            <a:endParaRPr lang="en-US" sz="1800" dirty="0"/>
          </a:p>
          <a:p>
            <a:r>
              <a:rPr lang="en-US" sz="1800" dirty="0"/>
              <a:t>A connector in the business data only group can only be used with other connectors from that group in the same app or flow</a:t>
            </a:r>
          </a:p>
          <a:p>
            <a:endParaRPr lang="en-US" sz="1800" dirty="0"/>
          </a:p>
          <a:p>
            <a:r>
              <a:rPr lang="en-US" sz="1800" dirty="0"/>
              <a:t>Tenant admins can define policies that apply to all environments</a:t>
            </a:r>
          </a:p>
          <a:p>
            <a:endParaRPr lang="en-US" sz="1800" dirty="0"/>
          </a:p>
          <a:p>
            <a:r>
              <a:rPr lang="en-US" sz="1800" u="sng" dirty="0"/>
              <a:t>Non-Microsoft connectors can fully blocked using DLP policies</a:t>
            </a:r>
          </a:p>
          <a:p>
            <a:pPr marL="0" indent="0">
              <a:buNone/>
            </a:pPr>
            <a:endParaRPr lang="en-US" sz="1800" dirty="0"/>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5124253" y="1247458"/>
            <a:ext cx="6997276" cy="4677820"/>
          </a:xfrm>
          <a:prstGeom prst="rect">
            <a:avLst/>
          </a:prstGeom>
          <a:ln>
            <a:solidFill>
              <a:schemeClr val="tx1"/>
            </a:solidFill>
          </a:ln>
        </p:spPr>
      </p:pic>
    </p:spTree>
    <p:extLst>
      <p:ext uri="{BB962C8B-B14F-4D97-AF65-F5344CB8AC3E}">
        <p14:creationId xmlns:p14="http://schemas.microsoft.com/office/powerpoint/2010/main" val="3993327255"/>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886397"/>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426868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42686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44210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45734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42041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43565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45089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43332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44856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46380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42686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44210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45734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117247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264630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307167635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TotalTime>
  <Words>1866</Words>
  <Application>Microsoft Office PowerPoint</Application>
  <PresentationFormat>Widescreen</PresentationFormat>
  <Paragraphs>326</Paragraphs>
  <Slides>28</Slides>
  <Notes>21</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28</vt:i4>
      </vt:variant>
    </vt:vector>
  </HeadingPairs>
  <TitlesOfParts>
    <vt:vector size="45"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PowerPoint Presentation</vt:lpstr>
      <vt:lpstr>Agenda</vt:lpstr>
      <vt:lpstr>Securing your tenant</vt:lpstr>
      <vt:lpstr>Environments</vt:lpstr>
      <vt:lpstr>Environment key facts </vt:lpstr>
      <vt:lpstr>Establish an environment strategy</vt:lpstr>
      <vt:lpstr>Data loss prevention key facts</vt:lpstr>
      <vt:lpstr>Setup data loss prevention (DLP) policies</vt:lpstr>
      <vt:lpstr>Setup data loss prevention (DLP) policies</vt:lpstr>
      <vt:lpstr>Setup data loss prevention (DLP) policies</vt:lpstr>
      <vt:lpstr>Monitor your tenant’s activity</vt:lpstr>
      <vt:lpstr>Logs &amp; analytics – see what’s happening</vt:lpstr>
      <vt:lpstr>Logs &amp; analytics – see what’s happening</vt:lpstr>
      <vt:lpstr>Alert &amp; act on that activity</vt:lpstr>
      <vt:lpstr>Leverage management connectors &amp; PowerShell as powerful reporting tools + tools for action</vt:lpstr>
      <vt:lpstr>Establish and automate your audit process</vt:lpstr>
      <vt:lpstr>Welcome new makers and identify champions</vt:lpstr>
      <vt:lpstr>Connectors</vt:lpstr>
      <vt:lpstr>PowerPoint Presentation</vt:lpstr>
      <vt:lpstr>Why build a connector?</vt:lpstr>
      <vt:lpstr>Connecting your services to PowerApps &amp; Flow</vt:lpstr>
      <vt:lpstr>Building a Custom Connector</vt:lpstr>
      <vt:lpstr>Building a Custom Connector</vt:lpstr>
      <vt:lpstr>Custom connector architecture</vt:lpstr>
      <vt:lpstr>Using your own Web API</vt:lpstr>
      <vt:lpstr>Securing your Web API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124</cp:revision>
  <dcterms:created xsi:type="dcterms:W3CDTF">2020-02-12T12:44:10Z</dcterms:created>
  <dcterms:modified xsi:type="dcterms:W3CDTF">2021-08-15T20:17:16Z</dcterms:modified>
</cp:coreProperties>
</file>